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6"/>
  </p:notesMasterIdLst>
  <p:sldIdLst>
    <p:sldId id="257" r:id="rId3"/>
    <p:sldId id="258" r:id="rId4"/>
    <p:sldId id="259" r:id="rId5"/>
    <p:sldId id="256" r:id="rId6"/>
    <p:sldId id="269" r:id="rId7"/>
    <p:sldId id="265" r:id="rId8"/>
    <p:sldId id="266" r:id="rId9"/>
    <p:sldId id="267" r:id="rId10"/>
    <p:sldId id="270" r:id="rId11"/>
    <p:sldId id="268" r:id="rId12"/>
    <p:sldId id="264" r:id="rId13"/>
    <p:sldId id="271" r:id="rId14"/>
    <p:sldId id="272" r:id="rId15"/>
  </p:sldIdLst>
  <p:sldSz cx="9144000" cy="5143500" type="screen16x9"/>
  <p:notesSz cx="6858000" cy="9144000"/>
  <p:embeddedFontLst>
    <p:embeddedFont>
      <p:font typeface="Dosis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y Hadwin" initials="CH" lastIdx="1" clrIdx="0">
    <p:extLst>
      <p:ext uri="{19B8F6BF-5375-455C-9EA6-DF929625EA0E}">
        <p15:presenceInfo xmlns:p15="http://schemas.microsoft.com/office/powerpoint/2012/main" userId="S-1-5-21-360653226-2027398946-3196069228-5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4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rgbClr val="544F7B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Campaigns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  <a:alpha val="90000"/>
                </a:schemeClr>
              </a:solidFill>
              <a:ln w="19050">
                <a:solidFill>
                  <a:schemeClr val="accent3">
                    <a:tint val="58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tint val="58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tint val="58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A01-48CD-A6CB-4F1895070E0E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  <a:alpha val="90000"/>
                </a:schemeClr>
              </a:solidFill>
              <a:ln w="19050">
                <a:solidFill>
                  <a:schemeClr val="accent3">
                    <a:tint val="86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tint val="86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tint val="86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8A01-48CD-A6CB-4F1895070E0E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  <a:alpha val="90000"/>
                </a:schemeClr>
              </a:solidFill>
              <a:ln w="19050">
                <a:solidFill>
                  <a:schemeClr val="accent3">
                    <a:shade val="86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shade val="86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shade val="86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A01-48CD-A6CB-4F1895070E0E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  <a:alpha val="90000"/>
                </a:schemeClr>
              </a:solidFill>
              <a:ln w="19050">
                <a:solidFill>
                  <a:schemeClr val="accent3">
                    <a:shade val="58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shade val="58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shade val="58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8A01-48CD-A6CB-4F1895070E0E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>
                      <a:tint val="58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tint val="58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544F7B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3">
                          <a:tint val="30000"/>
                        </a:schemeClr>
                      </a:solidFill>
                      <a:round/>
                    </a:ln>
                  </c15:spPr>
                </c:ext>
                <c:ext xmlns:c16="http://schemas.microsoft.com/office/drawing/2014/chart" uri="{C3380CC4-5D6E-409C-BE32-E72D297353CC}">
                  <c16:uniqueId val="{00000001-8A01-48CD-A6CB-4F1895070E0E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>
                      <a:tint val="8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tint val="8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544F7B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A01-48CD-A6CB-4F1895070E0E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>
                      <a:shade val="8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shade val="8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rgbClr val="544F7B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A01-48CD-A6CB-4F1895070E0E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>
                      <a:shade val="58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shade val="58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rgbClr val="544F7B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A01-48CD-A6CB-4F1895070E0E}"/>
                </c:ext>
              </c:extLst>
            </c:dLbl>
            <c:spPr>
              <a:solidFill>
                <a:srgbClr val="FFFFFF">
                  <a:alpha val="90000"/>
                </a:srgbClr>
              </a:solidFill>
              <a:ln w="12700" cap="flat" cmpd="sng" algn="ctr">
                <a:solidFill>
                  <a:srgbClr val="78909C"/>
                </a:solidFill>
                <a:round/>
              </a:ln>
              <a:effectLst>
                <a:outerShdw blurRad="50800" dist="38100" dir="2700000" algn="tl" rotWithShape="0">
                  <a:srgbClr val="78909C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rgbClr val="544F7B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First touch campaigns</c:v>
                </c:pt>
                <c:pt idx="1">
                  <c:v>Other campaigns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1-48CD-A6CB-4F1895070E0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320" b="1" i="0" u="none" strike="noStrike" kern="1200" cap="none" spc="0" baseline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/>
              <a:t>Last touches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320" b="1" i="0" u="none" strike="noStrike" kern="1200" cap="none" spc="0" baseline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weekly-newsletter</c:v>
                </c:pt>
                <c:pt idx="1">
                  <c:v>reatargeting-ad</c:v>
                </c:pt>
                <c:pt idx="2">
                  <c:v>retarggeting-campaign</c:v>
                </c:pt>
                <c:pt idx="3">
                  <c:v>getting-to-know-cool-tshirts</c:v>
                </c:pt>
                <c:pt idx="4">
                  <c:v>ten-crazy-cool-tshirt-facts</c:v>
                </c:pt>
                <c:pt idx="5">
                  <c:v>interview-with-cool-tshirts-founder</c:v>
                </c:pt>
                <c:pt idx="6">
                  <c:v>paid-search</c:v>
                </c:pt>
                <c:pt idx="7">
                  <c:v>cool-tshirts-search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447</c:v>
                </c:pt>
                <c:pt idx="1">
                  <c:v>443</c:v>
                </c:pt>
                <c:pt idx="2">
                  <c:v>245</c:v>
                </c:pt>
                <c:pt idx="3">
                  <c:v>232</c:v>
                </c:pt>
                <c:pt idx="4">
                  <c:v>190</c:v>
                </c:pt>
                <c:pt idx="5">
                  <c:v>184</c:v>
                </c:pt>
                <c:pt idx="6">
                  <c:v>178</c:v>
                </c:pt>
                <c:pt idx="7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B0-4D10-B1BB-BC8B3D610C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7248672"/>
        <c:axId val="447243752"/>
      </c:barChart>
      <c:catAx>
        <c:axId val="447248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1" i="0" u="none" strike="noStrike" kern="1200" cap="none" baseline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en-US"/>
          </a:p>
        </c:txPr>
        <c:crossAx val="447243752"/>
        <c:crosses val="autoZero"/>
        <c:auto val="1"/>
        <c:lblAlgn val="ctr"/>
        <c:lblOffset val="100"/>
        <c:noMultiLvlLbl val="0"/>
      </c:catAx>
      <c:valAx>
        <c:axId val="447243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00" b="1" i="0" u="none" strike="noStrike" kern="1200" cap="none" baseline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en-US"/>
          </a:p>
        </c:txPr>
        <c:crossAx val="447248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00" b="1" i="0" u="none" strike="noStrike" kern="1200" cap="none" baseline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sz="1100" b="1" i="0" u="none" strike="noStrike" cap="none">
          <a:solidFill>
            <a:srgbClr val="295269"/>
          </a:solidFill>
          <a:latin typeface="Roboto"/>
          <a:ea typeface="Roboto"/>
          <a:cs typeface="Roboto"/>
          <a:sym typeface="Roboto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5T20:01:42.266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4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84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60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31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" sz="3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sym typeface="Roboto Black"/>
              </a:rPr>
              <a:t>Capstone - </a:t>
            </a:r>
            <a:r>
              <a:rPr lang="en-GB" dirty="0"/>
              <a:t> </a:t>
            </a:r>
            <a:r>
              <a:rPr lang="en-GB" sz="3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First and Last Touch </a:t>
            </a:r>
          </a:p>
          <a:p>
            <a:pPr lvl="0">
              <a:buClr>
                <a:srgbClr val="295269"/>
              </a:buClr>
            </a:pPr>
            <a:r>
              <a:rPr lang="en-GB" sz="3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Attribution project</a:t>
            </a:r>
            <a:endParaRPr sz="3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Carly Hadwin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Feb 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19511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3.Optimise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5992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363B-C7FF-4CB1-AC6E-D7F12B4C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err="1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CoolTShirts</a:t>
            </a:r>
            <a:r>
              <a:rPr lang="en-GB" sz="2400" dirty="0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 can re-invest in 5 campaigns. Which should they pick and 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CF920-A694-4E77-9694-84EEED84B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6314"/>
            <a:ext cx="3999900" cy="3648125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>
                <a:solidFill>
                  <a:srgbClr val="544F7B"/>
                </a:solidFill>
              </a:rPr>
              <a:t>When you look to choose 5 campaigns you believe would be beneficial for </a:t>
            </a:r>
            <a:r>
              <a:rPr lang="en-GB" b="1" dirty="0" err="1">
                <a:solidFill>
                  <a:srgbClr val="544F7B"/>
                </a:solidFill>
              </a:rPr>
              <a:t>CoolTshirts</a:t>
            </a:r>
            <a:r>
              <a:rPr lang="en-GB" b="1" dirty="0">
                <a:solidFill>
                  <a:srgbClr val="544F7B"/>
                </a:solidFill>
              </a:rPr>
              <a:t> to reinvest in, there appears from the results we have already found to be 6 high performing campaigns.</a:t>
            </a:r>
          </a:p>
          <a:p>
            <a:pPr marL="139700" indent="0">
              <a:buNone/>
            </a:pPr>
            <a:endParaRPr lang="en-GB" b="1" dirty="0">
              <a:solidFill>
                <a:srgbClr val="544F7B"/>
              </a:solidFill>
            </a:endParaRPr>
          </a:p>
          <a:p>
            <a:pPr marL="139700" indent="0">
              <a:buNone/>
            </a:pPr>
            <a:r>
              <a:rPr lang="en-GB" b="1" dirty="0">
                <a:solidFill>
                  <a:srgbClr val="544F7B"/>
                </a:solidFill>
              </a:rPr>
              <a:t>3 of these are the first touch campaigns in the article style which draw the users in to the website.</a:t>
            </a:r>
          </a:p>
          <a:p>
            <a:pPr marL="139700" indent="0">
              <a:buNone/>
            </a:pPr>
            <a:endParaRPr lang="en-GB" b="1" dirty="0">
              <a:solidFill>
                <a:srgbClr val="544F7B"/>
              </a:solidFill>
            </a:endParaRPr>
          </a:p>
          <a:p>
            <a:pPr marL="139700" indent="0">
              <a:buNone/>
            </a:pPr>
            <a:r>
              <a:rPr lang="en-GB" b="1" dirty="0">
                <a:solidFill>
                  <a:srgbClr val="544F7B"/>
                </a:solidFill>
              </a:rPr>
              <a:t>The other 3 are the last touch campaigns with the highest amount of visitors, the 2 retargeting campaigns (one via email and one via social media) and the weekly newsletter.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1A255-7364-4F88-92F3-CB137643F13A}"/>
              </a:ext>
            </a:extLst>
          </p:cNvPr>
          <p:cNvSpPr txBox="1"/>
          <p:nvPr/>
        </p:nvSpPr>
        <p:spPr>
          <a:xfrm>
            <a:off x="5006340" y="1402199"/>
            <a:ext cx="39395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44F7B"/>
                </a:solidFill>
                <a:latin typeface="Roboto"/>
                <a:ea typeface="Roboto"/>
                <a:sym typeface="Roboto"/>
              </a:rPr>
              <a:t>All 3 of the campaigns recognised in the first touch query are excellent at generating interest, so I think from an interest perspective these would be worth reinvesting in.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DC1F6-DB77-455A-A1C8-0365757A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40" y="2397976"/>
            <a:ext cx="3939540" cy="1008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65528-7A47-494A-8AC6-FB0674AC8310}"/>
              </a:ext>
            </a:extLst>
          </p:cNvPr>
          <p:cNvSpPr txBox="1"/>
          <p:nvPr/>
        </p:nvSpPr>
        <p:spPr>
          <a:xfrm>
            <a:off x="5006340" y="3659444"/>
            <a:ext cx="3939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44F7B"/>
                </a:solidFill>
                <a:latin typeface="Roboto"/>
                <a:ea typeface="Roboto"/>
              </a:rPr>
              <a:t>Retargeting is also another important step in marketing campaigns, and these campaigns tend to lead to the majority of purchases. Therefore if we had to limit to 5 I would take the 2 retargeting campaigns as you are then using 2 different sources/platforms.</a:t>
            </a:r>
          </a:p>
        </p:txBody>
      </p:sp>
    </p:spTree>
    <p:extLst>
      <p:ext uri="{BB962C8B-B14F-4D97-AF65-F5344CB8AC3E}">
        <p14:creationId xmlns:p14="http://schemas.microsoft.com/office/powerpoint/2010/main" val="23220187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363B-C7FF-4CB1-AC6E-D7F12B4C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err="1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CoolTShirts</a:t>
            </a:r>
            <a:r>
              <a:rPr lang="en-GB" sz="2400" dirty="0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 can re-invest in 5 campaigns. Which should they pick and 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CF920-A694-4E77-9694-84EEED84B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6314"/>
            <a:ext cx="3999900" cy="3648125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>
                <a:solidFill>
                  <a:srgbClr val="544F7B"/>
                </a:solidFill>
              </a:rPr>
              <a:t>Which sources generate the most traffic?</a:t>
            </a:r>
          </a:p>
          <a:p>
            <a:pPr marL="139700" indent="0">
              <a:buNone/>
            </a:pPr>
            <a:r>
              <a:rPr lang="en-GB" b="1" dirty="0">
                <a:solidFill>
                  <a:srgbClr val="544F7B"/>
                </a:solidFill>
              </a:rPr>
              <a:t>Looking at the below results, the </a:t>
            </a:r>
            <a:r>
              <a:rPr lang="en-GB" b="1" dirty="0" err="1">
                <a:solidFill>
                  <a:srgbClr val="544F7B"/>
                </a:solidFill>
              </a:rPr>
              <a:t>nytimes</a:t>
            </a:r>
            <a:r>
              <a:rPr lang="en-GB" b="1" dirty="0">
                <a:solidFill>
                  <a:srgbClr val="544F7B"/>
                </a:solidFill>
              </a:rPr>
              <a:t> has double the amount of hits over google/</a:t>
            </a:r>
            <a:r>
              <a:rPr lang="en-GB" b="1" dirty="0" err="1">
                <a:solidFill>
                  <a:srgbClr val="544F7B"/>
                </a:solidFill>
              </a:rPr>
              <a:t>facebook</a:t>
            </a:r>
            <a:r>
              <a:rPr lang="en-GB" b="1" dirty="0">
                <a:solidFill>
                  <a:srgbClr val="544F7B"/>
                </a:solidFill>
              </a:rPr>
              <a:t>.</a:t>
            </a:r>
          </a:p>
          <a:p>
            <a:pPr marL="139700" indent="0">
              <a:buNone/>
            </a:pPr>
            <a:endParaRPr lang="en-GB" dirty="0">
              <a:solidFill>
                <a:srgbClr val="544F7B"/>
              </a:solidFill>
            </a:endParaRPr>
          </a:p>
          <a:p>
            <a:pPr marL="139700" indent="0">
              <a:buNone/>
            </a:pPr>
            <a:endParaRPr lang="en-GB" dirty="0">
              <a:solidFill>
                <a:srgbClr val="544F7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254C4-C6D0-4685-BBDE-6AC2A420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63" y="2520032"/>
            <a:ext cx="3653357" cy="163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545EF-63AE-4636-A7DE-9095144C81B0}"/>
              </a:ext>
            </a:extLst>
          </p:cNvPr>
          <p:cNvSpPr txBox="1"/>
          <p:nvPr/>
        </p:nvSpPr>
        <p:spPr>
          <a:xfrm>
            <a:off x="4802205" y="1300931"/>
            <a:ext cx="3975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44F7B"/>
                </a:solidFill>
                <a:latin typeface="Roboto"/>
                <a:ea typeface="Roboto"/>
                <a:sym typeface="Roboto"/>
              </a:rPr>
              <a:t>When we refer back to the last touches that convert to purchases, the email campaigns and </a:t>
            </a:r>
            <a:r>
              <a:rPr lang="en-GB" b="1" dirty="0" err="1">
                <a:solidFill>
                  <a:srgbClr val="544F7B"/>
                </a:solidFill>
                <a:latin typeface="Roboto"/>
                <a:ea typeface="Roboto"/>
                <a:sym typeface="Roboto"/>
              </a:rPr>
              <a:t>facebook</a:t>
            </a:r>
            <a:r>
              <a:rPr lang="en-GB" b="1" dirty="0">
                <a:solidFill>
                  <a:srgbClr val="544F7B"/>
                </a:solidFill>
                <a:latin typeface="Roboto"/>
                <a:ea typeface="Roboto"/>
                <a:sym typeface="Roboto"/>
              </a:rPr>
              <a:t> retargeting ads  are the most successful.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497EE-5FEC-4544-972B-8D57CF37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602" y="2318333"/>
            <a:ext cx="4345737" cy="1682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E200F-41D7-4D48-A062-8EF35D3908BE}"/>
              </a:ext>
            </a:extLst>
          </p:cNvPr>
          <p:cNvSpPr txBox="1"/>
          <p:nvPr/>
        </p:nvSpPr>
        <p:spPr>
          <a:xfrm>
            <a:off x="4729601" y="4159711"/>
            <a:ext cx="4236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44F7B"/>
                </a:solidFill>
                <a:latin typeface="Roboto"/>
                <a:ea typeface="Roboto"/>
              </a:rPr>
              <a:t>However, if we decided to go with the retargeting ads, it may be worth running these campaigns on a wider range of sources that generate more traffic such as </a:t>
            </a:r>
            <a:r>
              <a:rPr lang="en-GB" b="1" dirty="0" err="1">
                <a:solidFill>
                  <a:srgbClr val="544F7B"/>
                </a:solidFill>
                <a:latin typeface="Roboto"/>
                <a:ea typeface="Roboto"/>
              </a:rPr>
              <a:t>Nytimes</a:t>
            </a:r>
            <a:r>
              <a:rPr lang="en-GB" b="1" dirty="0">
                <a:solidFill>
                  <a:srgbClr val="544F7B"/>
                </a:solidFill>
                <a:latin typeface="Roboto"/>
                <a:ea typeface="Roboto"/>
              </a:rPr>
              <a:t>, Buzzfeed and Medium.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6C531F-C7EC-40EC-B2E3-1E042BE1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267200"/>
            <a:ext cx="1406183" cy="790978"/>
          </a:xfrm>
          <a:prstGeom prst="rect">
            <a:avLst/>
          </a:prstGeom>
        </p:spPr>
      </p:pic>
      <p:pic>
        <p:nvPicPr>
          <p:cNvPr id="1026" name="Picture 2" descr="Image result for nytimes">
            <a:extLst>
              <a:ext uri="{FF2B5EF4-FFF2-40B4-BE49-F238E27FC236}">
                <a16:creationId xmlns:a16="http://schemas.microsoft.com/office/drawing/2014/main" id="{1BF0317D-E042-4D20-83CA-EA063F06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87" y="4274054"/>
            <a:ext cx="654511" cy="79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5FC1D1-1B19-4753-86FF-29E16592F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248" y="4015869"/>
            <a:ext cx="1687536" cy="12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9504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90BF-4F47-42CE-839D-90503D3D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44F7B"/>
                </a:solidFill>
              </a:rPr>
              <a:t>Disregarded campaigns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0AE92-300B-47ED-A519-3B6CDF6BE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rgbClr val="544F7B"/>
                </a:solidFill>
              </a:rPr>
              <a:t>Both the paid search and the </a:t>
            </a:r>
            <a:r>
              <a:rPr lang="en-GB" sz="1600" b="1" dirty="0" err="1">
                <a:solidFill>
                  <a:srgbClr val="544F7B"/>
                </a:solidFill>
              </a:rPr>
              <a:t>CoolTshirts</a:t>
            </a:r>
            <a:r>
              <a:rPr lang="en-GB" sz="1600" b="1" dirty="0">
                <a:solidFill>
                  <a:srgbClr val="544F7B"/>
                </a:solidFill>
              </a:rPr>
              <a:t> search don’t rank highly when we convert the last touch to purchases. Also the fact that you are paying for a search engine to me doesn’t optimize the budget when there are higher performing campaigns to get the end result of sales.</a:t>
            </a:r>
          </a:p>
        </p:txBody>
      </p:sp>
    </p:spTree>
    <p:extLst>
      <p:ext uri="{BB962C8B-B14F-4D97-AF65-F5344CB8AC3E}">
        <p14:creationId xmlns:p14="http://schemas.microsoft.com/office/powerpoint/2010/main" val="134834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Who are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19511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Who are Cool T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shirts?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>
                <a:solidFill>
                  <a:srgbClr val="295269"/>
                </a:solidFill>
              </a:rPr>
              <a:t>Who are Cool </a:t>
            </a:r>
            <a:r>
              <a:rPr lang="en-GB" sz="1800" b="1" dirty="0" err="1">
                <a:solidFill>
                  <a:srgbClr val="295269"/>
                </a:solidFill>
              </a:rPr>
              <a:t>TShirts</a:t>
            </a:r>
            <a:r>
              <a:rPr lang="en-GB" sz="1800" b="1" dirty="0">
                <a:solidFill>
                  <a:srgbClr val="295269"/>
                </a:solidFill>
              </a:rPr>
              <a:t>? </a:t>
            </a:r>
            <a:r>
              <a:rPr lang="en-GB" sz="1800" b="1" i="1" dirty="0">
                <a:solidFill>
                  <a:srgbClr val="295269"/>
                </a:solidFill>
              </a:rPr>
              <a:t>They are an innovative apparel shop</a:t>
            </a:r>
            <a:endParaRPr sz="1800" b="1" i="1" dirty="0">
              <a:solidFill>
                <a:srgbClr val="29526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8CFD0-FE07-4972-B758-B61FEB74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GB" sz="1100" b="1" u="sng" dirty="0">
                <a:solidFill>
                  <a:srgbClr val="295269"/>
                </a:solidFill>
              </a:rPr>
              <a:t>How many campaigns and sources does </a:t>
            </a:r>
            <a:r>
              <a:rPr lang="en-GB" sz="1100" b="1" u="sng" dirty="0" err="1">
                <a:solidFill>
                  <a:srgbClr val="295269"/>
                </a:solidFill>
              </a:rPr>
              <a:t>CoolTShirts</a:t>
            </a:r>
            <a:r>
              <a:rPr lang="en-GB" sz="1100" b="1" u="sng" dirty="0">
                <a:solidFill>
                  <a:srgbClr val="295269"/>
                </a:solidFill>
              </a:rPr>
              <a:t> use and how are they related?</a:t>
            </a:r>
          </a:p>
          <a:p>
            <a:pPr marL="139700" indent="0">
              <a:buNone/>
            </a:pPr>
            <a:endParaRPr lang="en-GB" sz="11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r>
              <a:rPr lang="en-GB" sz="1000" b="1" dirty="0">
                <a:solidFill>
                  <a:srgbClr val="295269"/>
                </a:solidFill>
              </a:rPr>
              <a:t>Firstly – what is the difference between </a:t>
            </a:r>
            <a:r>
              <a:rPr lang="en-GB" sz="1000" b="1" dirty="0" err="1">
                <a:solidFill>
                  <a:srgbClr val="295269"/>
                </a:solidFill>
              </a:rPr>
              <a:t>utm_source</a:t>
            </a:r>
            <a:r>
              <a:rPr lang="en-GB" sz="1000" b="1" dirty="0">
                <a:solidFill>
                  <a:srgbClr val="295269"/>
                </a:solidFill>
              </a:rPr>
              <a:t> and </a:t>
            </a:r>
            <a:r>
              <a:rPr lang="en-GB" sz="1000" b="1" dirty="0" err="1">
                <a:solidFill>
                  <a:srgbClr val="295269"/>
                </a:solidFill>
              </a:rPr>
              <a:t>utm_campaign</a:t>
            </a:r>
            <a:r>
              <a:rPr lang="en-GB" sz="1000" b="1" dirty="0">
                <a:solidFill>
                  <a:srgbClr val="295269"/>
                </a:solidFill>
              </a:rPr>
              <a:t> within this data?</a:t>
            </a:r>
          </a:p>
          <a:p>
            <a:pPr marL="139700" indent="0">
              <a:buNone/>
            </a:pPr>
            <a:endParaRPr lang="en-GB" sz="1000" b="1" dirty="0">
              <a:solidFill>
                <a:srgbClr val="295269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000" b="1" dirty="0">
                <a:solidFill>
                  <a:srgbClr val="295269"/>
                </a:solidFill>
              </a:rPr>
              <a:t>A source is the type of communication – this could range from a social media platform such as </a:t>
            </a:r>
            <a:r>
              <a:rPr lang="en-GB" sz="1000" b="1" dirty="0" err="1">
                <a:solidFill>
                  <a:srgbClr val="295269"/>
                </a:solidFill>
              </a:rPr>
              <a:t>facebook</a:t>
            </a:r>
            <a:r>
              <a:rPr lang="en-GB" sz="1000" b="1" dirty="0">
                <a:solidFill>
                  <a:srgbClr val="295269"/>
                </a:solidFill>
              </a:rPr>
              <a:t> or email.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000" b="1" dirty="0">
                <a:solidFill>
                  <a:srgbClr val="295269"/>
                </a:solidFill>
              </a:rPr>
              <a:t>A campaign is a specific targeted message designed for a specific group of end users. From this campaign a marketing team are looking for a specific type of response.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000" b="1" dirty="0">
                <a:solidFill>
                  <a:srgbClr val="295269"/>
                </a:solidFill>
              </a:rPr>
              <a:t>The same campaign can be ran across multiple sources, however when analysing this data, it appears it isn’t the case for Cool </a:t>
            </a:r>
            <a:r>
              <a:rPr lang="en-GB" sz="1000" b="1" dirty="0" err="1">
                <a:solidFill>
                  <a:srgbClr val="295269"/>
                </a:solidFill>
              </a:rPr>
              <a:t>Tshirts</a:t>
            </a:r>
            <a:r>
              <a:rPr lang="en-GB" sz="1000" b="1" dirty="0">
                <a:solidFill>
                  <a:srgbClr val="295269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000" b="1" dirty="0">
                <a:solidFill>
                  <a:srgbClr val="295269"/>
                </a:solidFill>
              </a:rPr>
              <a:t>A source can run multiple campaigns, for example a ‘retargeting ad’ can run on </a:t>
            </a:r>
            <a:r>
              <a:rPr lang="en-GB" sz="1000" b="1" dirty="0" err="1">
                <a:solidFill>
                  <a:srgbClr val="295269"/>
                </a:solidFill>
              </a:rPr>
              <a:t>facebook</a:t>
            </a:r>
            <a:r>
              <a:rPr lang="en-GB" sz="1000" b="1" dirty="0">
                <a:solidFill>
                  <a:srgbClr val="295269"/>
                </a:solidFill>
              </a:rPr>
              <a:t>.</a:t>
            </a:r>
            <a:endParaRPr lang="en-GB" sz="1000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BCB98-3437-4F80-9048-C92C4382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97" y="1251284"/>
            <a:ext cx="3783105" cy="66148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3D1E0-9A8E-4221-AF1C-7C3F8F9B4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32B00-10C2-43CA-B625-EA8B76D10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779" y="2302244"/>
            <a:ext cx="4484520" cy="209003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363B-C7FF-4CB1-AC6E-D7F12B4C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What pages are on the </a:t>
            </a:r>
            <a:r>
              <a:rPr lang="en-GB" dirty="0" err="1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CoolTShirts</a:t>
            </a:r>
            <a:r>
              <a:rPr lang="en-GB" dirty="0">
                <a:solidFill>
                  <a:srgbClr val="002060"/>
                </a:solidFill>
                <a:latin typeface="Roboto Black" panose="020B0604020202020204" charset="0"/>
                <a:ea typeface="Roboto Black" panose="020B0604020202020204" charset="0"/>
              </a:rPr>
              <a:t> website?</a:t>
            </a:r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A417ADA2-2F86-498D-A673-D36D37AC2790}"/>
              </a:ext>
            </a:extLst>
          </p:cNvPr>
          <p:cNvSpPr/>
          <p:nvPr/>
        </p:nvSpPr>
        <p:spPr>
          <a:xfrm>
            <a:off x="1095707" y="1395663"/>
            <a:ext cx="2568744" cy="1431758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indent="0" algn="ctr">
              <a:buNone/>
            </a:pPr>
            <a:r>
              <a:rPr lang="en-GB" b="1" dirty="0">
                <a:latin typeface="Roboto Black" panose="020B0604020202020204" charset="0"/>
                <a:ea typeface="Roboto Black" panose="020B0604020202020204" charset="0"/>
              </a:rPr>
              <a:t>1 – </a:t>
            </a:r>
            <a:r>
              <a:rPr lang="en-GB" b="1" dirty="0" err="1">
                <a:latin typeface="Roboto Black" panose="020B0604020202020204" charset="0"/>
                <a:ea typeface="Roboto Black" panose="020B0604020202020204" charset="0"/>
              </a:rPr>
              <a:t>landing_page</a:t>
            </a:r>
            <a:endParaRPr lang="en-GB" b="1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43135F1B-8CF7-4B95-99DF-6E24776B66CF}"/>
              </a:ext>
            </a:extLst>
          </p:cNvPr>
          <p:cNvSpPr/>
          <p:nvPr/>
        </p:nvSpPr>
        <p:spPr>
          <a:xfrm>
            <a:off x="5348035" y="3060979"/>
            <a:ext cx="2477674" cy="1431757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Roboto Black" panose="020B0604020202020204" charset="0"/>
                <a:ea typeface="Roboto Black" panose="020B0604020202020204" charset="0"/>
              </a:rPr>
              <a:t>4 - purchase</a:t>
            </a:r>
          </a:p>
        </p:txBody>
      </p:sp>
      <p:sp>
        <p:nvSpPr>
          <p:cNvPr id="9" name="Star: 7 Points 8">
            <a:extLst>
              <a:ext uri="{FF2B5EF4-FFF2-40B4-BE49-F238E27FC236}">
                <a16:creationId xmlns:a16="http://schemas.microsoft.com/office/drawing/2014/main" id="{740D9793-ECAA-4FB5-9E33-9B917902697A}"/>
              </a:ext>
            </a:extLst>
          </p:cNvPr>
          <p:cNvSpPr/>
          <p:nvPr/>
        </p:nvSpPr>
        <p:spPr>
          <a:xfrm>
            <a:off x="5369090" y="1365584"/>
            <a:ext cx="2568743" cy="1431758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Roboto Black" panose="020B0604020202020204" charset="0"/>
                <a:ea typeface="Roboto Black" panose="020B0604020202020204" charset="0"/>
                <a:sym typeface="Roboto"/>
              </a:rPr>
              <a:t>3 - checkout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AEF48-88D2-41BA-92F1-402C7017D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454" y="3145201"/>
            <a:ext cx="2792997" cy="137160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indent="0" algn="ctr">
              <a:lnSpc>
                <a:spcPct val="100000"/>
              </a:lnSpc>
              <a:buClr>
                <a:srgbClr val="000000"/>
              </a:buClr>
              <a:buNone/>
            </a:pPr>
            <a:r>
              <a:rPr lang="en-GB" b="1" dirty="0">
                <a:solidFill>
                  <a:schemeClr val="lt1"/>
                </a:solidFill>
                <a:latin typeface="Roboto Black" panose="020B0604020202020204" charset="0"/>
                <a:ea typeface="Roboto Black" panose="020B0604020202020204" charset="0"/>
                <a:cs typeface="+mn-cs"/>
                <a:sym typeface="Arial"/>
              </a:rPr>
              <a:t>2 – </a:t>
            </a:r>
            <a:r>
              <a:rPr lang="en-GB" b="1" dirty="0" err="1">
                <a:solidFill>
                  <a:schemeClr val="lt1"/>
                </a:solidFill>
                <a:latin typeface="Roboto Black" panose="020B0604020202020204" charset="0"/>
                <a:ea typeface="Roboto Black" panose="020B0604020202020204" charset="0"/>
                <a:cs typeface="+mn-cs"/>
                <a:sym typeface="Arial"/>
              </a:rPr>
              <a:t>shopping_cart</a:t>
            </a:r>
            <a:endParaRPr lang="en-GB" b="1" dirty="0">
              <a:solidFill>
                <a:schemeClr val="lt1"/>
              </a:solidFill>
              <a:latin typeface="Roboto Black" panose="020B0604020202020204" charset="0"/>
              <a:ea typeface="Roboto Black" panose="020B0604020202020204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9259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>
                <a:solidFill>
                  <a:srgbClr val="295269"/>
                </a:solidFill>
              </a:rPr>
              <a:t>How many first touches is each campaign responsible for?</a:t>
            </a:r>
            <a:endParaRPr sz="1800" b="1" i="1" dirty="0">
              <a:solidFill>
                <a:srgbClr val="29526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8CFD0-FE07-4972-B758-B61FEB74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GB" sz="1100" b="1" dirty="0">
                <a:solidFill>
                  <a:srgbClr val="295269"/>
                </a:solidFill>
              </a:rPr>
              <a:t>How many first touches is each campaign responsible for?</a:t>
            </a:r>
            <a:endParaRPr lang="en-GB" sz="11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>
                <a:solidFill>
                  <a:srgbClr val="295269"/>
                </a:solidFill>
              </a:rPr>
              <a:t>By looking at MIN timestamp for each user, the results we get show us the sources and campaigns that first capture the users attention. This equates to 1979 visitors.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3D1E0-9A8E-4221-AF1C-7C3F8F9B4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786A79-49A2-4846-886C-4F10467E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7" y="3098555"/>
            <a:ext cx="5064773" cy="146224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35CC00-6A13-477A-9945-141A1B81D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409658"/>
              </p:ext>
            </p:extLst>
          </p:nvPr>
        </p:nvGraphicFramePr>
        <p:xfrm>
          <a:off x="6195780" y="694909"/>
          <a:ext cx="2636520" cy="257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2A81C5-592C-42F6-871E-7EE9086B1A02}"/>
              </a:ext>
            </a:extLst>
          </p:cNvPr>
          <p:cNvSpPr txBox="1"/>
          <p:nvPr/>
        </p:nvSpPr>
        <p:spPr>
          <a:xfrm>
            <a:off x="6118860" y="3337560"/>
            <a:ext cx="26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*</a:t>
            </a:r>
            <a:r>
              <a:rPr lang="en-GB" b="1" u="sng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Interesting fact </a:t>
            </a:r>
            <a:r>
              <a:rPr lang="en-GB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-  that of the 8 active campaigns we identified earlier, only 4 of them are responsible for first touch – so a 50% success rate in terms of first touch*</a:t>
            </a:r>
          </a:p>
        </p:txBody>
      </p:sp>
    </p:spTree>
    <p:extLst>
      <p:ext uri="{BB962C8B-B14F-4D97-AF65-F5344CB8AC3E}">
        <p14:creationId xmlns:p14="http://schemas.microsoft.com/office/powerpoint/2010/main" val="10665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u="sng" dirty="0">
                <a:solidFill>
                  <a:srgbClr val="295269"/>
                </a:solidFill>
              </a:rPr>
              <a:t>How many last touches is each campaign responsible for?</a:t>
            </a:r>
            <a:endParaRPr sz="1800" b="1" i="1" u="sng" dirty="0">
              <a:solidFill>
                <a:srgbClr val="29526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8CFD0-FE07-4972-B758-B61FEB74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GB" sz="1100" b="1" dirty="0">
                <a:solidFill>
                  <a:srgbClr val="295269"/>
                </a:solidFill>
              </a:rPr>
              <a:t>How many last touches is each campaign responsible for?</a:t>
            </a:r>
            <a:endParaRPr lang="en-GB" sz="11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sz="1200" dirty="0">
                <a:solidFill>
                  <a:srgbClr val="295269"/>
                </a:solidFill>
              </a:rPr>
              <a:t>By looking at MAX timestamp for each user, the results we get show us the sources and campaigns that drive users back to the site for the last visit.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3D1E0-9A8E-4221-AF1C-7C3F8F9B4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A81C5-592C-42F6-871E-7EE9086B1A02}"/>
              </a:ext>
            </a:extLst>
          </p:cNvPr>
          <p:cNvSpPr txBox="1"/>
          <p:nvPr/>
        </p:nvSpPr>
        <p:spPr>
          <a:xfrm>
            <a:off x="5806440" y="3177540"/>
            <a:ext cx="28117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*</a:t>
            </a:r>
            <a:r>
              <a:rPr lang="en-GB" b="1" u="sng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Interesting fact </a:t>
            </a:r>
            <a:r>
              <a:rPr lang="en-GB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-  the campaigns which drove the first touch attribution are much lower ranked now when examining the campaigns which drove the last touches to </a:t>
            </a:r>
            <a:r>
              <a:rPr lang="en-GB" b="1" dirty="0" err="1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CoolTShirts</a:t>
            </a:r>
            <a:r>
              <a:rPr lang="en-GB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AB897-0F29-4AB0-A72A-FA3F245C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73" y="1017725"/>
            <a:ext cx="3801047" cy="1733182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B442B5B-A2F6-495A-A04D-133DEE25F9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324019"/>
              </p:ext>
            </p:extLst>
          </p:nvPr>
        </p:nvGraphicFramePr>
        <p:xfrm>
          <a:off x="176580" y="2476501"/>
          <a:ext cx="5233620" cy="262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42465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ar: 5 Points 5">
            <a:extLst>
              <a:ext uri="{FF2B5EF4-FFF2-40B4-BE49-F238E27FC236}">
                <a16:creationId xmlns:a16="http://schemas.microsoft.com/office/drawing/2014/main" id="{CC208F59-A0E7-4C6A-BA7B-B40FF558A900}"/>
              </a:ext>
            </a:extLst>
          </p:cNvPr>
          <p:cNvSpPr/>
          <p:nvPr/>
        </p:nvSpPr>
        <p:spPr>
          <a:xfrm>
            <a:off x="1059181" y="3626192"/>
            <a:ext cx="2011680" cy="1104900"/>
          </a:xfrm>
          <a:prstGeom prst="star5">
            <a:avLst>
              <a:gd name="adj" fmla="val 27831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8CFD0-FE07-4972-B758-B61FEB74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45025"/>
            <a:ext cx="3999900" cy="4123850"/>
          </a:xfrm>
        </p:spPr>
        <p:txBody>
          <a:bodyPr/>
          <a:lstStyle/>
          <a:p>
            <a:pPr marL="139700" indent="0">
              <a:buNone/>
            </a:pPr>
            <a:r>
              <a:rPr lang="en-GB" sz="1800" b="1" u="sng" dirty="0">
                <a:solidFill>
                  <a:srgbClr val="295269"/>
                </a:solidFill>
              </a:rPr>
              <a:t>How many visitors make a purchase?</a:t>
            </a:r>
          </a:p>
          <a:p>
            <a:pPr marL="139700" indent="0">
              <a:buNone/>
            </a:pPr>
            <a:endParaRPr lang="en-GB" sz="1000" b="1" dirty="0">
              <a:solidFill>
                <a:srgbClr val="295269"/>
              </a:solidFill>
            </a:endParaRPr>
          </a:p>
          <a:p>
            <a:r>
              <a:rPr lang="en-GB" sz="1000" b="1" dirty="0">
                <a:solidFill>
                  <a:srgbClr val="295269"/>
                </a:solidFill>
              </a:rPr>
              <a:t>The total visitors who make a purchase is </a:t>
            </a:r>
            <a:r>
              <a:rPr lang="en-GB" sz="1000" b="1" u="sng" dirty="0">
                <a:solidFill>
                  <a:srgbClr val="295269"/>
                </a:solidFill>
              </a:rPr>
              <a:t>361</a:t>
            </a: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pPr marL="139700" indent="0">
              <a:buNone/>
            </a:pPr>
            <a:endParaRPr lang="en-GB" sz="1000" b="1" u="sng" dirty="0">
              <a:solidFill>
                <a:srgbClr val="295269"/>
              </a:solidFill>
            </a:endParaRPr>
          </a:p>
          <a:p>
            <a:r>
              <a:rPr lang="en-GB" sz="1000" b="1" dirty="0">
                <a:solidFill>
                  <a:srgbClr val="295269"/>
                </a:solidFill>
              </a:rPr>
              <a:t>Looking back at our first touches, we had a total of  1979 visitors. So if we compare the number of visitors who convert to customers, this is an 18.24% success rate. (361/1979 *100 is the conversion calc)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endParaRPr lang="en-GB" sz="1100" b="1" u="sng" dirty="0">
              <a:solidFill>
                <a:srgbClr val="295269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3D1E0-9A8E-4221-AF1C-7C3F8F9B496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445025"/>
            <a:ext cx="3999900" cy="4123850"/>
          </a:xfrm>
        </p:spPr>
        <p:txBody>
          <a:bodyPr/>
          <a:lstStyle/>
          <a:p>
            <a:pPr marL="139700" indent="0">
              <a:buNone/>
            </a:pPr>
            <a:r>
              <a:rPr lang="en-GB" sz="1800" b="1" u="sng" dirty="0">
                <a:solidFill>
                  <a:srgbClr val="295269"/>
                </a:solidFill>
              </a:rPr>
              <a:t>How many last touches on the purchase page is each campaign responsible for?</a:t>
            </a:r>
          </a:p>
          <a:p>
            <a:pPr marL="139700" indent="0">
              <a:buNone/>
            </a:pPr>
            <a:r>
              <a:rPr lang="en-GB" sz="1000" b="1" dirty="0">
                <a:solidFill>
                  <a:srgbClr val="295269"/>
                </a:solidFill>
              </a:rPr>
              <a:t>Steps for getting to this result:</a:t>
            </a:r>
          </a:p>
          <a:p>
            <a:pPr marL="139700" indent="0">
              <a:buNone/>
            </a:pPr>
            <a:endParaRPr lang="en-GB" sz="1000" b="1" dirty="0">
              <a:solidFill>
                <a:srgbClr val="295269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1000" b="1" dirty="0">
                <a:solidFill>
                  <a:srgbClr val="295269"/>
                </a:solidFill>
              </a:rPr>
              <a:t>Create temp table that finds </a:t>
            </a:r>
            <a:r>
              <a:rPr lang="en-GB" sz="1000" b="1" dirty="0" err="1">
                <a:solidFill>
                  <a:srgbClr val="295269"/>
                </a:solidFill>
              </a:rPr>
              <a:t>last_touches</a:t>
            </a:r>
            <a:r>
              <a:rPr lang="en-GB" sz="1000" b="1" dirty="0">
                <a:solidFill>
                  <a:srgbClr val="295269"/>
                </a:solidFill>
              </a:rPr>
              <a:t> per </a:t>
            </a:r>
            <a:r>
              <a:rPr lang="en-GB" sz="1000" b="1" dirty="0" err="1">
                <a:solidFill>
                  <a:srgbClr val="295269"/>
                </a:solidFill>
              </a:rPr>
              <a:t>user_id</a:t>
            </a:r>
            <a:endParaRPr lang="en-GB" sz="1000" b="1" dirty="0">
              <a:solidFill>
                <a:srgbClr val="295269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1000" b="1" dirty="0">
                <a:solidFill>
                  <a:srgbClr val="295269"/>
                </a:solidFill>
              </a:rPr>
              <a:t>Add where clause to segregate max timestamp of user to purchase page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000" b="1" dirty="0">
                <a:solidFill>
                  <a:srgbClr val="295269"/>
                </a:solidFill>
              </a:rPr>
              <a:t>Create 2</a:t>
            </a:r>
            <a:r>
              <a:rPr lang="en-GB" sz="1000" b="1" baseline="30000" dirty="0">
                <a:solidFill>
                  <a:srgbClr val="295269"/>
                </a:solidFill>
              </a:rPr>
              <a:t>nd</a:t>
            </a:r>
            <a:r>
              <a:rPr lang="en-GB" sz="1000" b="1" dirty="0">
                <a:solidFill>
                  <a:srgbClr val="295269"/>
                </a:solidFill>
              </a:rPr>
              <a:t> temp table to add source and campaign from </a:t>
            </a:r>
            <a:r>
              <a:rPr lang="en-GB" sz="1000" b="1" dirty="0" err="1">
                <a:solidFill>
                  <a:srgbClr val="295269"/>
                </a:solidFill>
              </a:rPr>
              <a:t>page_visits</a:t>
            </a:r>
            <a:r>
              <a:rPr lang="en-GB" sz="1000" b="1" dirty="0">
                <a:solidFill>
                  <a:srgbClr val="295269"/>
                </a:solidFill>
              </a:rPr>
              <a:t> then joins them on </a:t>
            </a:r>
            <a:r>
              <a:rPr lang="en-GB" sz="1000" b="1" dirty="0" err="1">
                <a:solidFill>
                  <a:srgbClr val="295269"/>
                </a:solidFill>
              </a:rPr>
              <a:t>user_id</a:t>
            </a:r>
            <a:r>
              <a:rPr lang="en-GB" sz="1000" b="1" dirty="0">
                <a:solidFill>
                  <a:srgbClr val="295269"/>
                </a:solidFill>
              </a:rPr>
              <a:t> and timestamp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000" b="1" dirty="0">
                <a:solidFill>
                  <a:srgbClr val="295269"/>
                </a:solidFill>
              </a:rPr>
              <a:t>Select and count rows where </a:t>
            </a:r>
            <a:r>
              <a:rPr lang="en-GB" sz="1000" b="1" dirty="0" err="1">
                <a:solidFill>
                  <a:srgbClr val="295269"/>
                </a:solidFill>
              </a:rPr>
              <a:t>first_touch</a:t>
            </a:r>
            <a:r>
              <a:rPr lang="en-GB" sz="1000" b="1" dirty="0">
                <a:solidFill>
                  <a:srgbClr val="295269"/>
                </a:solidFill>
              </a:rPr>
              <a:t> is linked to a source and campaign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CEF4B-4FD0-4087-BD79-0C5A9F18B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00" y="3284220"/>
            <a:ext cx="4148876" cy="1605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517836-1762-439D-B12E-8E8035A2A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46" y="1763577"/>
            <a:ext cx="2650808" cy="680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A67D1-7B40-4C9A-8161-CFF09FBF8E4A}"/>
              </a:ext>
            </a:extLst>
          </p:cNvPr>
          <p:cNvSpPr/>
          <p:nvPr/>
        </p:nvSpPr>
        <p:spPr>
          <a:xfrm>
            <a:off x="1394461" y="3984100"/>
            <a:ext cx="1447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>
                <a:ln/>
                <a:solidFill>
                  <a:schemeClr val="accent3"/>
                </a:solidFill>
                <a:effectLst/>
              </a:rPr>
              <a:t>18%</a:t>
            </a:r>
          </a:p>
        </p:txBody>
      </p:sp>
    </p:spTree>
    <p:extLst>
      <p:ext uri="{BB962C8B-B14F-4D97-AF65-F5344CB8AC3E}">
        <p14:creationId xmlns:p14="http://schemas.microsoft.com/office/powerpoint/2010/main" val="3788236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90BF-4F47-42CE-839D-90503D3D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44F7B"/>
                </a:solidFill>
              </a:rPr>
              <a:t>What is the typical user journey?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0AE92-300B-47ED-A519-3B6CDF6BE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rgbClr val="544F7B"/>
                </a:solidFill>
              </a:rPr>
              <a:t>Looking back at the previous queries, of the 4 campaigns we recognised as “first touch” – 3 of these are informative/article campaigns. These 3 “article” campaigns are how 91% of users first come to the site. The other 9% is via the </a:t>
            </a:r>
            <a:r>
              <a:rPr lang="en-GB" sz="1600" b="1" dirty="0" err="1">
                <a:solidFill>
                  <a:srgbClr val="544F7B"/>
                </a:solidFill>
              </a:rPr>
              <a:t>CoolTshirts</a:t>
            </a:r>
            <a:r>
              <a:rPr lang="en-GB" sz="1600" b="1" dirty="0">
                <a:solidFill>
                  <a:srgbClr val="544F7B"/>
                </a:solidFill>
              </a:rPr>
              <a:t> Search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600" b="1" dirty="0">
              <a:solidFill>
                <a:srgbClr val="544F7B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rgbClr val="544F7B"/>
                </a:solidFill>
              </a:rPr>
              <a:t>However, after initial contact users need reminders or prompts to draw their attention back to the website. This can be via social media, email newsletter or retargeting ads.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600" b="1" dirty="0">
              <a:solidFill>
                <a:srgbClr val="544F7B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rgbClr val="544F7B"/>
                </a:solidFill>
              </a:rPr>
              <a:t>When we look at last touches and how many users complete a purchase, these last touch campaigns generate the most revenue. 78% of purchases were generated via Facebook retargeting, email retargeting or weekly newsletter.</a:t>
            </a:r>
          </a:p>
        </p:txBody>
      </p:sp>
    </p:spTree>
    <p:extLst>
      <p:ext uri="{BB962C8B-B14F-4D97-AF65-F5344CB8AC3E}">
        <p14:creationId xmlns:p14="http://schemas.microsoft.com/office/powerpoint/2010/main" val="31125105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907</Words>
  <Application>Microsoft Office PowerPoint</Application>
  <PresentationFormat>On-screen Show (16:9)</PresentationFormat>
  <Paragraphs>77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Roboto Black</vt:lpstr>
      <vt:lpstr>Roboto</vt:lpstr>
      <vt:lpstr>Arial</vt:lpstr>
      <vt:lpstr>Wingdings</vt:lpstr>
      <vt:lpstr>Roboto Thin</vt:lpstr>
      <vt:lpstr>Dosis</vt:lpstr>
      <vt:lpstr>Simple Light</vt:lpstr>
      <vt:lpstr>Simple Light</vt:lpstr>
      <vt:lpstr>PowerPoint Presentation</vt:lpstr>
      <vt:lpstr>Table of Contents</vt:lpstr>
      <vt:lpstr>PowerPoint Presentation</vt:lpstr>
      <vt:lpstr>Who are Cool TShirts? They are an innovative apparel shop</vt:lpstr>
      <vt:lpstr>What pages are on the CoolTShirts website?</vt:lpstr>
      <vt:lpstr>How many first touches is each campaign responsible for?</vt:lpstr>
      <vt:lpstr>How many last touches is each campaign responsible for?</vt:lpstr>
      <vt:lpstr>PowerPoint Presentation</vt:lpstr>
      <vt:lpstr>What is the typical user journey?</vt:lpstr>
      <vt:lpstr>PowerPoint Presentation</vt:lpstr>
      <vt:lpstr>CoolTShirts can re-invest in 5 campaigns. Which should they pick and why?</vt:lpstr>
      <vt:lpstr>CoolTShirts can re-invest in 5 campaigns. Which should they pick and why?</vt:lpstr>
      <vt:lpstr>Disregarded campaigns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Carly Hadwin</dc:creator>
  <cp:lastModifiedBy>Carly Hadwin</cp:lastModifiedBy>
  <cp:revision>40</cp:revision>
  <dcterms:modified xsi:type="dcterms:W3CDTF">2019-02-26T13:19:16Z</dcterms:modified>
</cp:coreProperties>
</file>